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401" r:id="rId3"/>
    <p:sldId id="422" r:id="rId4"/>
    <p:sldId id="402" r:id="rId5"/>
    <p:sldId id="415" r:id="rId6"/>
    <p:sldId id="416" r:id="rId7"/>
    <p:sldId id="423" r:id="rId8"/>
    <p:sldId id="417" r:id="rId9"/>
    <p:sldId id="418" r:id="rId10"/>
    <p:sldId id="424" r:id="rId11"/>
    <p:sldId id="419" r:id="rId12"/>
    <p:sldId id="420" r:id="rId13"/>
    <p:sldId id="427" r:id="rId14"/>
    <p:sldId id="421" r:id="rId15"/>
    <p:sldId id="425" r:id="rId16"/>
    <p:sldId id="430" r:id="rId17"/>
    <p:sldId id="426" r:id="rId18"/>
    <p:sldId id="428" r:id="rId19"/>
    <p:sldId id="429" r:id="rId2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A2365-A383-473C-9578-53F1836D267D}" type="datetimeFigureOut">
              <a:rPr lang="es-CL" smtClean="0"/>
              <a:pPr/>
              <a:t>15-11-2018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11A75-6E5C-421E-810A-962BFFDEEA1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697989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CB3E-38EC-4D20-8934-1D7388016FF9}" type="datetimeFigureOut">
              <a:rPr lang="es-CL" smtClean="0"/>
              <a:pPr/>
              <a:t>15-11-2018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A148A-DDC8-4C4F-8EAD-68274108DA9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55544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CB3E-38EC-4D20-8934-1D7388016FF9}" type="datetimeFigureOut">
              <a:rPr lang="es-CL" smtClean="0"/>
              <a:pPr/>
              <a:t>15-11-2018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A148A-DDC8-4C4F-8EAD-68274108DA9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232786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CB3E-38EC-4D20-8934-1D7388016FF9}" type="datetimeFigureOut">
              <a:rPr lang="es-CL" smtClean="0"/>
              <a:pPr/>
              <a:t>15-11-2018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A148A-DDC8-4C4F-8EAD-68274108DA9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46809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CB3E-38EC-4D20-8934-1D7388016FF9}" type="datetimeFigureOut">
              <a:rPr lang="es-CL" smtClean="0"/>
              <a:pPr/>
              <a:t>15-11-2018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A148A-DDC8-4C4F-8EAD-68274108DA9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63406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CB3E-38EC-4D20-8934-1D7388016FF9}" type="datetimeFigureOut">
              <a:rPr lang="es-CL" smtClean="0"/>
              <a:pPr/>
              <a:t>15-11-2018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A148A-DDC8-4C4F-8EAD-68274108DA9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15007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CB3E-38EC-4D20-8934-1D7388016FF9}" type="datetimeFigureOut">
              <a:rPr lang="es-CL" smtClean="0"/>
              <a:pPr/>
              <a:t>15-11-2018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A148A-DDC8-4C4F-8EAD-68274108DA9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58716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CB3E-38EC-4D20-8934-1D7388016FF9}" type="datetimeFigureOut">
              <a:rPr lang="es-CL" smtClean="0"/>
              <a:pPr/>
              <a:t>15-11-2018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A148A-DDC8-4C4F-8EAD-68274108DA9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05934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CB3E-38EC-4D20-8934-1D7388016FF9}" type="datetimeFigureOut">
              <a:rPr lang="es-CL" smtClean="0"/>
              <a:pPr/>
              <a:t>15-11-2018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A148A-DDC8-4C4F-8EAD-68274108DA9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56215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CB3E-38EC-4D20-8934-1D7388016FF9}" type="datetimeFigureOut">
              <a:rPr lang="es-CL" smtClean="0"/>
              <a:pPr/>
              <a:t>15-11-2018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A148A-DDC8-4C4F-8EAD-68274108DA9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88232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CB3E-38EC-4D20-8934-1D7388016FF9}" type="datetimeFigureOut">
              <a:rPr lang="es-CL" smtClean="0"/>
              <a:pPr/>
              <a:t>15-11-2018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A148A-DDC8-4C4F-8EAD-68274108DA9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56802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CB3E-38EC-4D20-8934-1D7388016FF9}" type="datetimeFigureOut">
              <a:rPr lang="es-CL" smtClean="0"/>
              <a:pPr/>
              <a:t>15-11-2018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A148A-DDC8-4C4F-8EAD-68274108DA9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77788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BCB3E-38EC-4D20-8934-1D7388016FF9}" type="datetimeFigureOut">
              <a:rPr lang="es-CL" smtClean="0"/>
              <a:pPr/>
              <a:t>15-11-2018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A148A-DDC8-4C4F-8EAD-68274108DA9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19252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60420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A35691E-6C95-4BAB-9E0D-8BDC1D57A41E}" type="slidenum">
              <a:rPr lang="es-ES" altLang="en-US" sz="1200">
                <a:latin typeface="+mj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s-ES" altLang="en-US" sz="1200" dirty="0">
              <a:latin typeface="+mj-lt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87823" y="557213"/>
            <a:ext cx="5976789" cy="927100"/>
          </a:xfrm>
        </p:spPr>
        <p:txBody>
          <a:bodyPr>
            <a:normAutofit fontScale="9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ES" sz="2800" b="1" dirty="0" smtClean="0"/>
              <a:t>   </a:t>
            </a:r>
            <a:r>
              <a:rPr lang="es-ES" sz="3100" dirty="0" smtClean="0"/>
              <a:t>Características obligatorias en Atención Abierta (12)</a:t>
            </a:r>
            <a:r>
              <a:rPr lang="es-ES" sz="3200" b="1" dirty="0" smtClean="0"/>
              <a:t/>
            </a:r>
            <a:br>
              <a:rPr lang="es-ES" sz="3200" b="1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3000" dirty="0" smtClean="0">
              <a:latin typeface="Verdana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395288" y="1052513"/>
          <a:ext cx="856895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6840760"/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Característica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Denominación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DP 1.1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Instrumento difusión</a:t>
                      </a:r>
                      <a:r>
                        <a:rPr lang="es-CL" baseline="0" dirty="0" smtClean="0"/>
                        <a:t> Derechos de los Pacientes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DP 4.1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Regulación actividades docentes de pre grado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CAL 1.1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Programa Mejoría continua de Calidad a nivel institucional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GCL 1.2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Sistema selección pacientes CMA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GCL 1.4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Uso</a:t>
                      </a:r>
                      <a:r>
                        <a:rPr lang="es-CL" baseline="0" dirty="0" smtClean="0"/>
                        <a:t> anticoagulantes orales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GCL 1.8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Procedimiento registro, rotulación, traslado y recepción</a:t>
                      </a:r>
                      <a:r>
                        <a:rPr lang="es-CL" baseline="0" dirty="0" smtClean="0"/>
                        <a:t> </a:t>
                      </a:r>
                      <a:r>
                        <a:rPr lang="es-CL" dirty="0" smtClean="0"/>
                        <a:t>biopsias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AOC 1.1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Procedimiento alerta y organización atención</a:t>
                      </a:r>
                      <a:r>
                        <a:rPr lang="es-CL" baseline="0" dirty="0" smtClean="0"/>
                        <a:t> de emergencia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AOC 2.1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Sistema derivación de pacientes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RH 1.1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Certificados título médicos y odontólogos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RH 1.2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Certificados título técnicos y profesionales  de la salud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REG 1.1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Sistema de ficha clínica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EQ 1.1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Programa mantenimiento preventivo equipos críticos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 idx="4294967295"/>
          </p:nvPr>
        </p:nvSpPr>
        <p:spPr>
          <a:xfrm>
            <a:off x="7524328" y="274638"/>
            <a:ext cx="1162472" cy="736600"/>
          </a:xfrm>
        </p:spPr>
        <p:txBody>
          <a:bodyPr>
            <a:normAutofit/>
          </a:bodyPr>
          <a:lstStyle/>
          <a:p>
            <a:pPr eaLnBrk="1" hangingPunct="1"/>
            <a:r>
              <a:rPr lang="es-CL" sz="2400" b="1" dirty="0" smtClean="0">
                <a:latin typeface="Arial" pitchFamily="34" charset="0"/>
                <a:cs typeface="Arial" pitchFamily="34" charset="0"/>
              </a:rPr>
              <a:t>7</a:t>
            </a:r>
            <a:endParaRPr lang="es-C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2071689"/>
            <a:ext cx="8435975" cy="3301528"/>
          </a:xfrm>
        </p:spPr>
        <p:txBody>
          <a:bodyPr/>
          <a:lstStyle/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Deseche el primer día las características que sabe no podrá cumplir</a:t>
            </a: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DEJE EL EGO EN CASA</a:t>
            </a: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Existe gente que cree que sabe de calidad y eso enferma a los equipos</a:t>
            </a: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="" xmlns:p14="http://schemas.microsoft.com/office/powerpoint/2010/main" val="42241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 idx="4294967295"/>
          </p:nvPr>
        </p:nvSpPr>
        <p:spPr>
          <a:xfrm>
            <a:off x="7524328" y="274638"/>
            <a:ext cx="1162472" cy="736600"/>
          </a:xfrm>
        </p:spPr>
        <p:txBody>
          <a:bodyPr>
            <a:normAutofit/>
          </a:bodyPr>
          <a:lstStyle/>
          <a:p>
            <a:pPr eaLnBrk="1" hangingPunct="1"/>
            <a:r>
              <a:rPr lang="es-CL" sz="2400" b="1" dirty="0" smtClean="0">
                <a:latin typeface="Arial" pitchFamily="34" charset="0"/>
                <a:cs typeface="Arial" pitchFamily="34" charset="0"/>
              </a:rPr>
              <a:t>8</a:t>
            </a:r>
            <a:endParaRPr lang="es-C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2071689"/>
            <a:ext cx="8435975" cy="3301528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Trabaje siempre con:</a:t>
            </a: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La Pauta de cotejo</a:t>
            </a: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El compendio de circulares interpretativas </a:t>
            </a: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Leyes y normativa vigentes</a:t>
            </a:r>
          </a:p>
          <a:p>
            <a:pPr eaLnBrk="1" hangingPunct="1">
              <a:buNone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Si no le piden algo NO LO HAGA, </a:t>
            </a: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No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 sea creativo</a:t>
            </a:r>
          </a:p>
          <a:p>
            <a:pPr eaLnBrk="1" hangingPunct="1">
              <a:buNone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Existen frases que debe incluir vía cortar y pegar</a:t>
            </a: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="" xmlns:p14="http://schemas.microsoft.com/office/powerpoint/2010/main" val="42241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87824" y="116632"/>
            <a:ext cx="5698976" cy="1143000"/>
          </a:xfrm>
        </p:spPr>
        <p:txBody>
          <a:bodyPr/>
          <a:lstStyle/>
          <a:p>
            <a:r>
              <a:rPr lang="es-CL" sz="3200" dirty="0" smtClean="0"/>
              <a:t>Compendio Circulares Interpretativas</a:t>
            </a:r>
            <a:endParaRPr lang="es-CL" sz="3200" dirty="0"/>
          </a:p>
        </p:txBody>
      </p:sp>
      <p:pic>
        <p:nvPicPr>
          <p:cNvPr id="808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959" t="37225" r="7063" b="7090"/>
          <a:stretch>
            <a:fillRect/>
          </a:stretch>
        </p:blipFill>
        <p:spPr bwMode="auto">
          <a:xfrm>
            <a:off x="1187624" y="1484784"/>
            <a:ext cx="7272808" cy="40574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 idx="4294967295"/>
          </p:nvPr>
        </p:nvSpPr>
        <p:spPr>
          <a:xfrm>
            <a:off x="7524328" y="274638"/>
            <a:ext cx="1162472" cy="736600"/>
          </a:xfrm>
        </p:spPr>
        <p:txBody>
          <a:bodyPr>
            <a:normAutofit/>
          </a:bodyPr>
          <a:lstStyle/>
          <a:p>
            <a:pPr eaLnBrk="1" hangingPunct="1"/>
            <a:r>
              <a:rPr lang="es-CL" sz="2400" b="1" dirty="0" smtClean="0">
                <a:latin typeface="Arial" pitchFamily="34" charset="0"/>
                <a:cs typeface="Arial" pitchFamily="34" charset="0"/>
              </a:rPr>
              <a:t>9</a:t>
            </a:r>
            <a:endParaRPr lang="es-C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2071689"/>
            <a:ext cx="8435975" cy="3301528"/>
          </a:xfrm>
        </p:spPr>
        <p:txBody>
          <a:bodyPr/>
          <a:lstStyle/>
          <a:p>
            <a:pPr eaLnBrk="1" hangingPunct="1">
              <a:buNone/>
            </a:pP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En caso de dudas</a:t>
            </a: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Pregunte a la Intendencia de Prestadores, pero</a:t>
            </a:r>
          </a:p>
          <a:p>
            <a:pPr eaLnBrk="1" hangingPunct="1">
              <a:buNone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Si pregunta se amarra</a:t>
            </a: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Pregunte solo lo necesario.</a:t>
            </a: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="" xmlns:p14="http://schemas.microsoft.com/office/powerpoint/2010/main" val="42241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 idx="4294967295"/>
          </p:nvPr>
        </p:nvSpPr>
        <p:spPr>
          <a:xfrm>
            <a:off x="7524328" y="274638"/>
            <a:ext cx="1162472" cy="736600"/>
          </a:xfrm>
        </p:spPr>
        <p:txBody>
          <a:bodyPr>
            <a:normAutofit/>
          </a:bodyPr>
          <a:lstStyle/>
          <a:p>
            <a:pPr eaLnBrk="1" hangingPunct="1"/>
            <a:r>
              <a:rPr lang="es-CL" sz="2400" b="1" dirty="0" smtClean="0">
                <a:latin typeface="Arial" pitchFamily="34" charset="0"/>
                <a:cs typeface="Arial" pitchFamily="34" charset="0"/>
              </a:rPr>
              <a:t>10</a:t>
            </a:r>
            <a:endParaRPr lang="es-C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2071689"/>
            <a:ext cx="8435975" cy="3301528"/>
          </a:xfrm>
        </p:spPr>
        <p:txBody>
          <a:bodyPr/>
          <a:lstStyle/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Solo de carácter institucional a los documentos que lo requieren</a:t>
            </a: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Guárdese algunos correlativos de resoluciones por si acaso</a:t>
            </a: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="" xmlns:p14="http://schemas.microsoft.com/office/powerpoint/2010/main" val="42241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 idx="4294967295"/>
          </p:nvPr>
        </p:nvSpPr>
        <p:spPr>
          <a:xfrm>
            <a:off x="7524328" y="274638"/>
            <a:ext cx="1162472" cy="736600"/>
          </a:xfrm>
        </p:spPr>
        <p:txBody>
          <a:bodyPr>
            <a:normAutofit/>
          </a:bodyPr>
          <a:lstStyle/>
          <a:p>
            <a:pPr eaLnBrk="1" hangingPunct="1"/>
            <a:r>
              <a:rPr lang="es-CL" sz="2400" b="1" dirty="0" smtClean="0">
                <a:latin typeface="Arial" pitchFamily="34" charset="0"/>
                <a:cs typeface="Arial" pitchFamily="34" charset="0"/>
              </a:rPr>
              <a:t>11</a:t>
            </a:r>
            <a:endParaRPr lang="es-C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2071689"/>
            <a:ext cx="8435975" cy="3301528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Mas no es mejor</a:t>
            </a: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Calcule bien los tamaños muéstrales</a:t>
            </a:r>
          </a:p>
          <a:p>
            <a:pPr eaLnBrk="1" hangingPunct="1">
              <a:buNone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Pautas de cotejo tipo </a:t>
            </a:r>
            <a:r>
              <a:rPr lang="es-CL" sz="2000" dirty="0" err="1" smtClean="0">
                <a:latin typeface="Arial" pitchFamily="34" charset="0"/>
                <a:cs typeface="Arial" pitchFamily="34" charset="0"/>
              </a:rPr>
              <a:t>Bundle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…. Cortas pero buenas</a:t>
            </a:r>
          </a:p>
          <a:p>
            <a:pPr eaLnBrk="1" hangingPunct="1">
              <a:buNone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Pocas casillas, cada casilla es una oportunidad de error al momento de tabular y el acreditador te puede pillar</a:t>
            </a: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="" xmlns:p14="http://schemas.microsoft.com/office/powerpoint/2010/main" val="42241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 idx="4294967295"/>
          </p:nvPr>
        </p:nvSpPr>
        <p:spPr>
          <a:xfrm>
            <a:off x="7524328" y="274638"/>
            <a:ext cx="1162472" cy="736600"/>
          </a:xfrm>
        </p:spPr>
        <p:txBody>
          <a:bodyPr>
            <a:normAutofit/>
          </a:bodyPr>
          <a:lstStyle/>
          <a:p>
            <a:pPr eaLnBrk="1" hangingPunct="1"/>
            <a:r>
              <a:rPr lang="es-CL" sz="2400" b="1" dirty="0" smtClean="0">
                <a:latin typeface="Arial" pitchFamily="34" charset="0"/>
                <a:cs typeface="Arial" pitchFamily="34" charset="0"/>
              </a:rPr>
              <a:t>12</a:t>
            </a:r>
            <a:endParaRPr lang="es-C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2071689"/>
            <a:ext cx="8435975" cy="3301528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Haga por lo menos 2 autoevaluaciones</a:t>
            </a: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En ellas sea despiadado</a:t>
            </a:r>
          </a:p>
          <a:p>
            <a:pPr eaLnBrk="1" hangingPunct="1">
              <a:buNone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La ropa sucia se lava mejor en casa</a:t>
            </a: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="" xmlns:p14="http://schemas.microsoft.com/office/powerpoint/2010/main" val="42241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 idx="4294967295"/>
          </p:nvPr>
        </p:nvSpPr>
        <p:spPr>
          <a:xfrm>
            <a:off x="7524328" y="274638"/>
            <a:ext cx="1162472" cy="736600"/>
          </a:xfrm>
        </p:spPr>
        <p:txBody>
          <a:bodyPr>
            <a:normAutofit/>
          </a:bodyPr>
          <a:lstStyle/>
          <a:p>
            <a:pPr eaLnBrk="1" hangingPunct="1"/>
            <a:r>
              <a:rPr lang="es-CL" sz="2400" b="1" dirty="0" smtClean="0">
                <a:latin typeface="Arial" pitchFamily="34" charset="0"/>
                <a:cs typeface="Arial" pitchFamily="34" charset="0"/>
              </a:rPr>
              <a:t>13</a:t>
            </a:r>
            <a:endParaRPr lang="es-C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2071689"/>
            <a:ext cx="8435975" cy="3301528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Durante la evaluación</a:t>
            </a: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Envíe de vacaciones a los colaboradores poco aventajados</a:t>
            </a:r>
          </a:p>
          <a:p>
            <a:pPr eaLnBrk="1" hangingPunct="1">
              <a:buNone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Cree un </a:t>
            </a:r>
            <a:r>
              <a:rPr lang="es-CL" sz="2000" dirty="0" err="1" smtClean="0">
                <a:latin typeface="Arial" pitchFamily="34" charset="0"/>
                <a:cs typeface="Arial" pitchFamily="34" charset="0"/>
              </a:rPr>
              <a:t>whatsapp</a:t>
            </a: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Cree un grupo de tarea que se encargue de fichas cuando pidan estas.</a:t>
            </a:r>
          </a:p>
          <a:p>
            <a:pPr eaLnBrk="1" hangingPunct="1">
              <a:buNone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Guie al acreditador: marque la información a mostrar</a:t>
            </a: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="" xmlns:p14="http://schemas.microsoft.com/office/powerpoint/2010/main" val="42241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 idx="4294967295"/>
          </p:nvPr>
        </p:nvSpPr>
        <p:spPr>
          <a:xfrm>
            <a:off x="7524328" y="274638"/>
            <a:ext cx="1162472" cy="736600"/>
          </a:xfrm>
        </p:spPr>
        <p:txBody>
          <a:bodyPr>
            <a:normAutofit/>
          </a:bodyPr>
          <a:lstStyle/>
          <a:p>
            <a:pPr eaLnBrk="1" hangingPunct="1"/>
            <a:r>
              <a:rPr lang="es-CL" sz="2400" b="1" dirty="0" smtClean="0">
                <a:latin typeface="Arial" pitchFamily="34" charset="0"/>
                <a:cs typeface="Arial" pitchFamily="34" charset="0"/>
              </a:rPr>
              <a:t>14</a:t>
            </a:r>
            <a:endParaRPr lang="es-C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2071689"/>
            <a:ext cx="8435975" cy="3301528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No detengan el funcionamiento de la organización </a:t>
            </a: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Trabajen en parejas</a:t>
            </a: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Reuniones cortas</a:t>
            </a: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No hagan muchas reuniones</a:t>
            </a: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Capaciten solo en aquello que se preguntará a los funcionarios.</a:t>
            </a:r>
          </a:p>
          <a:p>
            <a:pPr eaLnBrk="1" hangingPunct="1">
              <a:buNone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="" xmlns:p14="http://schemas.microsoft.com/office/powerpoint/2010/main" val="42241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28800"/>
            <a:ext cx="8435975" cy="3301528"/>
          </a:xfrm>
        </p:spPr>
        <p:txBody>
          <a:bodyPr/>
          <a:lstStyle/>
          <a:p>
            <a:pPr eaLnBrk="1" hangingPunct="1">
              <a:buNone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None/>
            </a:pPr>
            <a:r>
              <a:rPr lang="es-CL" sz="2800" b="1" dirty="0" smtClean="0">
                <a:latin typeface="Arial" pitchFamily="34" charset="0"/>
                <a:cs typeface="Arial" pitchFamily="34" charset="0"/>
              </a:rPr>
              <a:t>Estrategias para abordar la </a:t>
            </a:r>
          </a:p>
          <a:p>
            <a:pPr algn="ctr" eaLnBrk="1" hangingPunct="1">
              <a:buNone/>
            </a:pPr>
            <a:r>
              <a:rPr lang="es-CL" sz="28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CL" sz="2800" b="1" dirty="0" smtClean="0">
                <a:latin typeface="Arial" pitchFamily="34" charset="0"/>
                <a:cs typeface="Arial" pitchFamily="34" charset="0"/>
              </a:rPr>
              <a:t>creditación en forma simple</a:t>
            </a:r>
            <a:endParaRPr lang="es-CL" sz="28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="" xmlns:p14="http://schemas.microsoft.com/office/powerpoint/2010/main" val="42241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 idx="4294967295"/>
          </p:nvPr>
        </p:nvSpPr>
        <p:spPr>
          <a:xfrm>
            <a:off x="7524328" y="274638"/>
            <a:ext cx="1162472" cy="736600"/>
          </a:xfrm>
        </p:spPr>
        <p:txBody>
          <a:bodyPr>
            <a:normAutofit/>
          </a:bodyPr>
          <a:lstStyle/>
          <a:p>
            <a:pPr eaLnBrk="1" hangingPunct="1"/>
            <a:r>
              <a:rPr lang="es-CL" sz="2400" b="1" dirty="0" smtClean="0">
                <a:latin typeface="Arial" pitchFamily="34" charset="0"/>
                <a:cs typeface="Arial" pitchFamily="34" charset="0"/>
              </a:rPr>
              <a:t>0</a:t>
            </a:r>
            <a:endParaRPr lang="es-C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2071689"/>
            <a:ext cx="8435975" cy="3301528"/>
          </a:xfrm>
        </p:spPr>
        <p:txBody>
          <a:bodyPr/>
          <a:lstStyle/>
          <a:p>
            <a:pPr eaLnBrk="1" hangingPunct="1">
              <a:buNone/>
            </a:pP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Involucrar al Director del centro</a:t>
            </a: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Si no se sube……Motívelo</a:t>
            </a: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Si no se motiva……..cámbielo</a:t>
            </a: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No están los tiempos para atornillar al revés</a:t>
            </a: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="" xmlns:p14="http://schemas.microsoft.com/office/powerpoint/2010/main" val="42241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 idx="4294967295"/>
          </p:nvPr>
        </p:nvSpPr>
        <p:spPr>
          <a:xfrm>
            <a:off x="7524328" y="274638"/>
            <a:ext cx="1162472" cy="736600"/>
          </a:xfrm>
        </p:spPr>
        <p:txBody>
          <a:bodyPr>
            <a:normAutofit/>
          </a:bodyPr>
          <a:lstStyle/>
          <a:p>
            <a:pPr eaLnBrk="1" hangingPunct="1"/>
            <a:r>
              <a:rPr lang="es-CL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s-C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2071689"/>
            <a:ext cx="8435975" cy="3301528"/>
          </a:xfrm>
        </p:spPr>
        <p:txBody>
          <a:bodyPr/>
          <a:lstStyle/>
          <a:p>
            <a:pPr eaLnBrk="1" hangingPunct="1">
              <a:buNone/>
            </a:pP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Comprender que:</a:t>
            </a: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Gestión de Calidad y Acreditación son cosas distintas</a:t>
            </a:r>
          </a:p>
          <a:p>
            <a:pPr eaLnBrk="1" hangingPunct="1">
              <a:buNone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="" xmlns:p14="http://schemas.microsoft.com/office/powerpoint/2010/main" val="42241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 idx="4294967295"/>
          </p:nvPr>
        </p:nvSpPr>
        <p:spPr>
          <a:xfrm>
            <a:off x="7524328" y="274638"/>
            <a:ext cx="1162472" cy="736600"/>
          </a:xfrm>
        </p:spPr>
        <p:txBody>
          <a:bodyPr>
            <a:normAutofit/>
          </a:bodyPr>
          <a:lstStyle/>
          <a:p>
            <a:pPr eaLnBrk="1" hangingPunct="1"/>
            <a:r>
              <a:rPr lang="es-CL" sz="2400" b="1" dirty="0" smtClean="0">
                <a:latin typeface="Arial" pitchFamily="34" charset="0"/>
                <a:cs typeface="Arial" pitchFamily="34" charset="0"/>
              </a:rPr>
              <a:t>2</a:t>
            </a:r>
            <a:endParaRPr lang="es-C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2071689"/>
            <a:ext cx="8435975" cy="3301528"/>
          </a:xfrm>
        </p:spPr>
        <p:txBody>
          <a:bodyPr/>
          <a:lstStyle/>
          <a:p>
            <a:pPr eaLnBrk="1" hangingPunct="1">
              <a:buNone/>
            </a:pP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Formar equipo de Gestión de calidad con roles definidos</a:t>
            </a:r>
          </a:p>
          <a:p>
            <a:pPr eaLnBrk="1" hangingPunct="1">
              <a:buNone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Gestor de Procesos es fundamental.</a:t>
            </a: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Gestor de calidad debe hacerse cargo de la autorización sanitaria.</a:t>
            </a: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="" xmlns:p14="http://schemas.microsoft.com/office/powerpoint/2010/main" val="42241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 idx="4294967295"/>
          </p:nvPr>
        </p:nvSpPr>
        <p:spPr>
          <a:xfrm>
            <a:off x="7524328" y="274638"/>
            <a:ext cx="1162472" cy="736600"/>
          </a:xfrm>
        </p:spPr>
        <p:txBody>
          <a:bodyPr>
            <a:normAutofit/>
          </a:bodyPr>
          <a:lstStyle/>
          <a:p>
            <a:pPr eaLnBrk="1" hangingPunct="1"/>
            <a:r>
              <a:rPr lang="es-CL" sz="2400" b="1" dirty="0" smtClean="0">
                <a:latin typeface="Arial" pitchFamily="34" charset="0"/>
                <a:cs typeface="Arial" pitchFamily="34" charset="0"/>
              </a:rPr>
              <a:t>3</a:t>
            </a:r>
            <a:endParaRPr lang="es-C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2071689"/>
            <a:ext cx="8435975" cy="3301528"/>
          </a:xfrm>
        </p:spPr>
        <p:txBody>
          <a:bodyPr/>
          <a:lstStyle/>
          <a:p>
            <a:pPr eaLnBrk="1" hangingPunct="1">
              <a:buNone/>
            </a:pP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Definir la Gestión Documental</a:t>
            </a: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Formato simple, único, fácil y con instructivo de aplicación</a:t>
            </a: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Documentos cortos nada de cháchara ni fotos</a:t>
            </a: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Solo un elaborador…..deje los EGOS</a:t>
            </a: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Manejo de la Biblioteca de Regulación</a:t>
            </a: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="" xmlns:p14="http://schemas.microsoft.com/office/powerpoint/2010/main" val="42241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 idx="4294967295"/>
          </p:nvPr>
        </p:nvSpPr>
        <p:spPr>
          <a:xfrm>
            <a:off x="7524328" y="274638"/>
            <a:ext cx="1162472" cy="736600"/>
          </a:xfrm>
        </p:spPr>
        <p:txBody>
          <a:bodyPr>
            <a:normAutofit/>
          </a:bodyPr>
          <a:lstStyle/>
          <a:p>
            <a:pPr eaLnBrk="1" hangingPunct="1"/>
            <a:r>
              <a:rPr lang="es-CL" sz="2400" b="1" dirty="0" smtClean="0">
                <a:latin typeface="Arial" pitchFamily="34" charset="0"/>
                <a:cs typeface="Arial" pitchFamily="34" charset="0"/>
              </a:rPr>
              <a:t>4</a:t>
            </a:r>
            <a:endParaRPr lang="es-C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2071689"/>
            <a:ext cx="8435975" cy="3301528"/>
          </a:xfrm>
        </p:spPr>
        <p:txBody>
          <a:bodyPr/>
          <a:lstStyle/>
          <a:p>
            <a:pPr eaLnBrk="1" hangingPunct="1">
              <a:buNone/>
            </a:pP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Explique a toda la institución de que se trata la acreditación</a:t>
            </a:r>
          </a:p>
          <a:p>
            <a:pPr eaLnBrk="1" hangingPunct="1">
              <a:buNone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Que se espera de los distintos actores</a:t>
            </a: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Definir responsabilidades y tareas según competencias</a:t>
            </a: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="" xmlns:p14="http://schemas.microsoft.com/office/powerpoint/2010/main" val="42241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 idx="4294967295"/>
          </p:nvPr>
        </p:nvSpPr>
        <p:spPr>
          <a:xfrm>
            <a:off x="7524328" y="274638"/>
            <a:ext cx="1162472" cy="736600"/>
          </a:xfrm>
        </p:spPr>
        <p:txBody>
          <a:bodyPr>
            <a:normAutofit/>
          </a:bodyPr>
          <a:lstStyle/>
          <a:p>
            <a:pPr eaLnBrk="1" hangingPunct="1"/>
            <a:r>
              <a:rPr lang="es-CL" sz="2400" b="1" dirty="0" smtClean="0">
                <a:latin typeface="Arial" pitchFamily="34" charset="0"/>
                <a:cs typeface="Arial" pitchFamily="34" charset="0"/>
              </a:rPr>
              <a:t>5</a:t>
            </a:r>
            <a:endParaRPr lang="es-C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2071689"/>
            <a:ext cx="8435975" cy="3301528"/>
          </a:xfrm>
        </p:spPr>
        <p:txBody>
          <a:bodyPr/>
          <a:lstStyle/>
          <a:p>
            <a:pPr eaLnBrk="1" hangingPunct="1">
              <a:buNone/>
            </a:pP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No inventar la Rueda al hacer documentos</a:t>
            </a: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Buscar documentos ya existentes y adaptarlos</a:t>
            </a: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Evitar las correcciones cosméticas y sobre todo los EGOS</a:t>
            </a: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Definir desde un inicio quien confeccionará y quien será el revisor</a:t>
            </a: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Hacer carta Gant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t</a:t>
            </a: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Definir tiempos de entrega reales, no aceptar el “no tengo tiempo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La dilación revela ignorancia</a:t>
            </a: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="" xmlns:p14="http://schemas.microsoft.com/office/powerpoint/2010/main" val="42241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 idx="4294967295"/>
          </p:nvPr>
        </p:nvSpPr>
        <p:spPr>
          <a:xfrm>
            <a:off x="7524328" y="274638"/>
            <a:ext cx="1162472" cy="736600"/>
          </a:xfrm>
        </p:spPr>
        <p:txBody>
          <a:bodyPr>
            <a:normAutofit/>
          </a:bodyPr>
          <a:lstStyle/>
          <a:p>
            <a:pPr eaLnBrk="1" hangingPunct="1"/>
            <a:r>
              <a:rPr lang="es-CL" sz="2400" b="1" dirty="0" smtClean="0">
                <a:latin typeface="Arial" pitchFamily="34" charset="0"/>
                <a:cs typeface="Arial" pitchFamily="34" charset="0"/>
              </a:rPr>
              <a:t>6</a:t>
            </a:r>
            <a:endParaRPr lang="es-CL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2071689"/>
            <a:ext cx="8435975" cy="3301528"/>
          </a:xfrm>
        </p:spPr>
        <p:txBody>
          <a:bodyPr/>
          <a:lstStyle/>
          <a:p>
            <a:pPr eaLnBrk="1" hangingPunct="1">
              <a:buNone/>
            </a:pP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Privilegie las características obligatorias</a:t>
            </a:r>
          </a:p>
          <a:p>
            <a:pPr eaLnBrk="1" hangingPunct="1">
              <a:buNone/>
            </a:pPr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e prioridad a  aquellas características que requieren Historia</a:t>
            </a:r>
          </a:p>
          <a:p>
            <a:pPr eaLnBrk="1" hangingPunct="1"/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="" xmlns:p14="http://schemas.microsoft.com/office/powerpoint/2010/main" val="42241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545</Words>
  <Application>Microsoft Office PowerPoint</Application>
  <PresentationFormat>Presentación en pantalla (4:3)</PresentationFormat>
  <Paragraphs>156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Diapositiva 1</vt:lpstr>
      <vt:lpstr>Diapositiva 2</vt:lpstr>
      <vt:lpstr>0</vt:lpstr>
      <vt:lpstr>1</vt:lpstr>
      <vt:lpstr>2</vt:lpstr>
      <vt:lpstr>3</vt:lpstr>
      <vt:lpstr>4</vt:lpstr>
      <vt:lpstr>5</vt:lpstr>
      <vt:lpstr>6</vt:lpstr>
      <vt:lpstr>   Características obligatorias en Atención Abierta (12)  </vt:lpstr>
      <vt:lpstr>7</vt:lpstr>
      <vt:lpstr>8</vt:lpstr>
      <vt:lpstr>Compendio Circulares Interpretativas</vt:lpstr>
      <vt:lpstr>9</vt:lpstr>
      <vt:lpstr>10</vt:lpstr>
      <vt:lpstr>11</vt:lpstr>
      <vt:lpstr>12</vt:lpstr>
      <vt:lpstr>13</vt:lpstr>
      <vt:lpstr>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Isabel Diaz Orellana</dc:creator>
  <cp:lastModifiedBy>Reynaldo</cp:lastModifiedBy>
  <cp:revision>116</cp:revision>
  <dcterms:created xsi:type="dcterms:W3CDTF">2014-10-17T13:42:20Z</dcterms:created>
  <dcterms:modified xsi:type="dcterms:W3CDTF">2018-11-16T02:50:20Z</dcterms:modified>
</cp:coreProperties>
</file>